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322" r:id="rId4"/>
    <p:sldId id="300" r:id="rId5"/>
    <p:sldId id="337" r:id="rId6"/>
    <p:sldId id="340" r:id="rId7"/>
    <p:sldId id="341" r:id="rId8"/>
    <p:sldId id="343" r:id="rId9"/>
    <p:sldId id="259" r:id="rId10"/>
    <p:sldId id="260" r:id="rId11"/>
    <p:sldId id="262" r:id="rId12"/>
    <p:sldId id="297" r:id="rId13"/>
    <p:sldId id="296" r:id="rId14"/>
    <p:sldId id="299" r:id="rId15"/>
    <p:sldId id="304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4959" autoAdjust="0"/>
  </p:normalViewPr>
  <p:slideViewPr>
    <p:cSldViewPr>
      <p:cViewPr varScale="1">
        <p:scale>
          <a:sx n="88" d="100"/>
          <a:sy n="88" d="100"/>
        </p:scale>
        <p:origin x="-102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0A587-6D0A-43D6-86CC-EDBB42B277CA}" type="datetimeFigureOut">
              <a:rPr lang="de-DE" smtClean="0"/>
              <a:t>07.12.2019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A2164-D3AB-4F15-AEBD-895F5B9E35E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983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A2164-D3AB-4F15-AEBD-895F5B9E35E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6391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A2164-D3AB-4F15-AEBD-895F5B9E35E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6391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A2164-D3AB-4F15-AEBD-895F5B9E35E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6391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A2164-D3AB-4F15-AEBD-895F5B9E35E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6391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A2164-D3AB-4F15-AEBD-895F5B9E35E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6391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A2164-D3AB-4F15-AEBD-895F5B9E35ED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6391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A2164-D3AB-4F15-AEBD-895F5B9E35E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6391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A2164-D3AB-4F15-AEBD-895F5B9E35E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6391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A2164-D3AB-4F15-AEBD-895F5B9E35E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6391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A2164-D3AB-4F15-AEBD-895F5B9E35E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6391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A2164-D3AB-4F15-AEBD-895F5B9E35E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6391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A2164-D3AB-4F15-AEBD-895F5B9E35E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6391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A2164-D3AB-4F15-AEBD-895F5B9E35E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6391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A2164-D3AB-4F15-AEBD-895F5B9E35E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6391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C147-DE81-4DE0-B95B-34C2A29D9E5B}" type="datetimeFigureOut">
              <a:rPr lang="de-DE" smtClean="0"/>
              <a:t>07.12.2019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181C-0BC6-4887-ABBD-DB094EEF8B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903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C147-DE81-4DE0-B95B-34C2A29D9E5B}" type="datetimeFigureOut">
              <a:rPr lang="de-DE" smtClean="0"/>
              <a:t>07.12.2019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181C-0BC6-4887-ABBD-DB094EEF8B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376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C147-DE81-4DE0-B95B-34C2A29D9E5B}" type="datetimeFigureOut">
              <a:rPr lang="de-DE" smtClean="0"/>
              <a:t>07.12.2019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181C-0BC6-4887-ABBD-DB094EEF8B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384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C147-DE81-4DE0-B95B-34C2A29D9E5B}" type="datetimeFigureOut">
              <a:rPr lang="de-DE" smtClean="0"/>
              <a:t>07.12.2019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181C-0BC6-4887-ABBD-DB094EEF8B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334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C147-DE81-4DE0-B95B-34C2A29D9E5B}" type="datetimeFigureOut">
              <a:rPr lang="de-DE" smtClean="0"/>
              <a:t>07.12.2019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181C-0BC6-4887-ABBD-DB094EEF8B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4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C147-DE81-4DE0-B95B-34C2A29D9E5B}" type="datetimeFigureOut">
              <a:rPr lang="de-DE" smtClean="0"/>
              <a:t>07.12.2019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181C-0BC6-4887-ABBD-DB094EEF8B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301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C147-DE81-4DE0-B95B-34C2A29D9E5B}" type="datetimeFigureOut">
              <a:rPr lang="de-DE" smtClean="0"/>
              <a:t>07.12.2019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181C-0BC6-4887-ABBD-DB094EEF8B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852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C147-DE81-4DE0-B95B-34C2A29D9E5B}" type="datetimeFigureOut">
              <a:rPr lang="de-DE" smtClean="0"/>
              <a:t>07.12.2019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181C-0BC6-4887-ABBD-DB094EEF8B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115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C147-DE81-4DE0-B95B-34C2A29D9E5B}" type="datetimeFigureOut">
              <a:rPr lang="de-DE" smtClean="0"/>
              <a:t>07.12.2019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181C-0BC6-4887-ABBD-DB094EEF8B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733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C147-DE81-4DE0-B95B-34C2A29D9E5B}" type="datetimeFigureOut">
              <a:rPr lang="de-DE" smtClean="0"/>
              <a:t>07.12.2019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181C-0BC6-4887-ABBD-DB094EEF8B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965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C147-DE81-4DE0-B95B-34C2A29D9E5B}" type="datetimeFigureOut">
              <a:rPr lang="de-DE" smtClean="0"/>
              <a:t>07.12.2019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2181C-0BC6-4887-ABBD-DB094EEF8B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6406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AC147-DE81-4DE0-B95B-34C2A29D9E5B}" type="datetimeFigureOut">
              <a:rPr lang="de-DE" smtClean="0"/>
              <a:t>07.12.2019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2181C-0BC6-4887-ABBD-DB094EEF8B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509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stom 1 hintergrund n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238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" y="2913053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 smtClean="0">
                <a:solidFill>
                  <a:srgbClr val="0070C0"/>
                </a:solidFill>
              </a:rPr>
              <a:t>Sportprofil</a:t>
            </a:r>
            <a:endParaRPr lang="de-DE" sz="6000" dirty="0">
              <a:solidFill>
                <a:srgbClr val="0070C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-19092" y="3918853"/>
            <a:ext cx="9143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solidFill>
                  <a:srgbClr val="0070C0"/>
                </a:solidFill>
              </a:rPr>
              <a:t>Übungsleiterausbildung</a:t>
            </a:r>
          </a:p>
          <a:p>
            <a:pPr algn="ctr"/>
            <a:r>
              <a:rPr lang="de-DE" sz="1600" dirty="0">
                <a:solidFill>
                  <a:srgbClr val="0070C0"/>
                </a:solidFill>
              </a:rPr>
              <a:t>i</a:t>
            </a:r>
            <a:r>
              <a:rPr lang="de-DE" sz="1600" dirty="0" smtClean="0">
                <a:solidFill>
                  <a:srgbClr val="0070C0"/>
                </a:solidFill>
              </a:rPr>
              <a:t>n Kooperation mit dem Badischen Sportbund Nord</a:t>
            </a:r>
            <a:endParaRPr lang="de-DE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8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stom 1 hintergrund ne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95" y="0"/>
            <a:ext cx="3037805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Gerade Verbindung 3"/>
          <p:cNvCxnSpPr/>
          <p:nvPr/>
        </p:nvCxnSpPr>
        <p:spPr>
          <a:xfrm flipH="1">
            <a:off x="384922" y="762962"/>
            <a:ext cx="5721273" cy="0"/>
          </a:xfrm>
          <a:prstGeom prst="line">
            <a:avLst/>
          </a:prstGeom>
          <a:ln w="476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4283968" y="72832"/>
            <a:ext cx="1824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0070C0"/>
                </a:solidFill>
              </a:rPr>
              <a:t>Sportprofil  </a:t>
            </a:r>
          </a:p>
          <a:p>
            <a:pPr algn="r"/>
            <a:r>
              <a:rPr lang="de-DE" sz="1200" dirty="0" smtClean="0">
                <a:solidFill>
                  <a:srgbClr val="0070C0"/>
                </a:solidFill>
              </a:rPr>
              <a:t>Übungsleiterausbildung</a:t>
            </a:r>
          </a:p>
          <a:p>
            <a:pPr algn="r"/>
            <a:r>
              <a:rPr lang="de-DE" sz="1200" dirty="0" smtClean="0">
                <a:solidFill>
                  <a:srgbClr val="FF0000"/>
                </a:solidFill>
              </a:rPr>
              <a:t>Situation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94242" y="5877271"/>
            <a:ext cx="3889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70C0"/>
                </a:solidFill>
              </a:rPr>
              <a:t>Katharina Fischer     *</a:t>
            </a:r>
            <a:r>
              <a:rPr lang="de-DE" dirty="0" smtClean="0">
                <a:solidFill>
                  <a:srgbClr val="0070C0"/>
                </a:solidFill>
              </a:rPr>
              <a:t>26.03.1999</a:t>
            </a:r>
          </a:p>
          <a:p>
            <a:r>
              <a:rPr lang="de-DE" sz="1600" dirty="0" smtClean="0">
                <a:solidFill>
                  <a:srgbClr val="0070C0"/>
                </a:solidFill>
              </a:rPr>
              <a:t>Prüfungslehrgang Juni 2015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245558" y="6000383"/>
            <a:ext cx="544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>
                <a:solidFill>
                  <a:srgbClr val="0070C0"/>
                </a:solidFill>
              </a:rPr>
              <a:t>Übungsleiterin TSV Buchen/Turnen seit 2015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5" b="-46"/>
          <a:stretch/>
        </p:blipFill>
        <p:spPr>
          <a:xfrm>
            <a:off x="417499" y="980728"/>
            <a:ext cx="8475369" cy="4371155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326024" y="257498"/>
            <a:ext cx="3457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70C0"/>
                </a:solidFill>
              </a:rPr>
              <a:t>Neue Übungsleiter/innen</a:t>
            </a:r>
          </a:p>
        </p:txBody>
      </p:sp>
    </p:spTree>
    <p:extLst>
      <p:ext uri="{BB962C8B-B14F-4D97-AF65-F5344CB8AC3E}">
        <p14:creationId xmlns:p14="http://schemas.microsoft.com/office/powerpoint/2010/main" val="23946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stom 1 hintergrund ne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95" y="0"/>
            <a:ext cx="3037805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Gerade Verbindung 3"/>
          <p:cNvCxnSpPr/>
          <p:nvPr/>
        </p:nvCxnSpPr>
        <p:spPr>
          <a:xfrm flipH="1">
            <a:off x="384922" y="762962"/>
            <a:ext cx="5721273" cy="0"/>
          </a:xfrm>
          <a:prstGeom prst="line">
            <a:avLst/>
          </a:prstGeom>
          <a:ln w="476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4283968" y="72832"/>
            <a:ext cx="1824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0070C0"/>
                </a:solidFill>
              </a:rPr>
              <a:t>Sportprofil  </a:t>
            </a:r>
          </a:p>
          <a:p>
            <a:pPr algn="r"/>
            <a:r>
              <a:rPr lang="de-DE" sz="1200" dirty="0" smtClean="0">
                <a:solidFill>
                  <a:srgbClr val="0070C0"/>
                </a:solidFill>
              </a:rPr>
              <a:t>Übungsleiterausbildung</a:t>
            </a:r>
          </a:p>
          <a:p>
            <a:pPr algn="r"/>
            <a:r>
              <a:rPr lang="de-DE" sz="1200" dirty="0" smtClean="0">
                <a:solidFill>
                  <a:srgbClr val="FF0000"/>
                </a:solidFill>
              </a:rPr>
              <a:t>Situation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899592" y="5631051"/>
            <a:ext cx="3889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70C0"/>
                </a:solidFill>
              </a:rPr>
              <a:t>Selina Farrenkopf    *</a:t>
            </a:r>
            <a:r>
              <a:rPr lang="de-DE" dirty="0" smtClean="0">
                <a:solidFill>
                  <a:srgbClr val="0070C0"/>
                </a:solidFill>
              </a:rPr>
              <a:t>29.05.1999</a:t>
            </a:r>
          </a:p>
          <a:p>
            <a:r>
              <a:rPr lang="de-DE" sz="1600" dirty="0" smtClean="0">
                <a:solidFill>
                  <a:srgbClr val="0070C0"/>
                </a:solidFill>
              </a:rPr>
              <a:t>Prüfungslehrgang Juni 2015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789318" y="5733256"/>
            <a:ext cx="390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>
                <a:solidFill>
                  <a:srgbClr val="0070C0"/>
                </a:solidFill>
              </a:rPr>
              <a:t>Übungsleiterin SV </a:t>
            </a:r>
            <a:r>
              <a:rPr lang="de-DE" sz="1600" dirty="0" err="1" smtClean="0">
                <a:solidFill>
                  <a:srgbClr val="0070C0"/>
                </a:solidFill>
              </a:rPr>
              <a:t>Hettigenbeuren</a:t>
            </a:r>
            <a:r>
              <a:rPr lang="de-DE" sz="1600" dirty="0" smtClean="0">
                <a:solidFill>
                  <a:srgbClr val="0070C0"/>
                </a:solidFill>
              </a:rPr>
              <a:t>/Kinderturnen</a:t>
            </a:r>
          </a:p>
          <a:p>
            <a:pPr algn="r"/>
            <a:r>
              <a:rPr lang="de-DE" sz="1600" dirty="0" smtClean="0">
                <a:solidFill>
                  <a:srgbClr val="0070C0"/>
                </a:solidFill>
              </a:rPr>
              <a:t>seit 2015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" t="8254" r="11799" b="7064"/>
          <a:stretch/>
        </p:blipFill>
        <p:spPr>
          <a:xfrm>
            <a:off x="1505097" y="980728"/>
            <a:ext cx="6120000" cy="44280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326024" y="257498"/>
            <a:ext cx="3457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70C0"/>
                </a:solidFill>
              </a:rPr>
              <a:t>Neue Übungsleiter/innen</a:t>
            </a:r>
          </a:p>
        </p:txBody>
      </p:sp>
    </p:spTree>
    <p:extLst>
      <p:ext uri="{BB962C8B-B14F-4D97-AF65-F5344CB8AC3E}">
        <p14:creationId xmlns:p14="http://schemas.microsoft.com/office/powerpoint/2010/main" val="52671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stom 1 hintergrund ne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95" y="0"/>
            <a:ext cx="3037805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Gerade Verbindung 3"/>
          <p:cNvCxnSpPr/>
          <p:nvPr/>
        </p:nvCxnSpPr>
        <p:spPr>
          <a:xfrm flipH="1">
            <a:off x="384922" y="762962"/>
            <a:ext cx="5721273" cy="0"/>
          </a:xfrm>
          <a:prstGeom prst="line">
            <a:avLst/>
          </a:prstGeom>
          <a:ln w="476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4283968" y="72832"/>
            <a:ext cx="1824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0070C0"/>
                </a:solidFill>
              </a:rPr>
              <a:t>Sportprofil  </a:t>
            </a:r>
          </a:p>
          <a:p>
            <a:pPr algn="r"/>
            <a:r>
              <a:rPr lang="de-DE" sz="1200" dirty="0" smtClean="0">
                <a:solidFill>
                  <a:srgbClr val="0070C0"/>
                </a:solidFill>
              </a:rPr>
              <a:t>Übungsleiterausbildung</a:t>
            </a:r>
          </a:p>
          <a:p>
            <a:pPr algn="r"/>
            <a:r>
              <a:rPr lang="de-DE" sz="1200" dirty="0" smtClean="0">
                <a:solidFill>
                  <a:srgbClr val="FF0000"/>
                </a:solidFill>
              </a:rPr>
              <a:t>Situation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899592" y="5631051"/>
            <a:ext cx="3889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rgbClr val="0070C0"/>
                </a:solidFill>
              </a:rPr>
              <a:t>Chakib</a:t>
            </a:r>
            <a:r>
              <a:rPr lang="de-DE" sz="2400" dirty="0" smtClean="0">
                <a:solidFill>
                  <a:srgbClr val="0070C0"/>
                </a:solidFill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</a:rPr>
              <a:t>Benaglia</a:t>
            </a:r>
            <a:r>
              <a:rPr lang="de-DE" sz="2400" dirty="0" smtClean="0">
                <a:solidFill>
                  <a:srgbClr val="0070C0"/>
                </a:solidFill>
              </a:rPr>
              <a:t>      *</a:t>
            </a:r>
            <a:r>
              <a:rPr lang="de-DE" dirty="0" smtClean="0">
                <a:solidFill>
                  <a:srgbClr val="0070C0"/>
                </a:solidFill>
              </a:rPr>
              <a:t>06.06.2000</a:t>
            </a:r>
          </a:p>
          <a:p>
            <a:r>
              <a:rPr lang="de-DE" sz="1600" dirty="0" smtClean="0">
                <a:solidFill>
                  <a:srgbClr val="0070C0"/>
                </a:solidFill>
              </a:rPr>
              <a:t>Prüfungslehrgang Juni 2017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860032" y="5807207"/>
            <a:ext cx="3787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>
                <a:solidFill>
                  <a:srgbClr val="0070C0"/>
                </a:solidFill>
              </a:rPr>
              <a:t>DFB-Junior-Coach</a:t>
            </a:r>
          </a:p>
          <a:p>
            <a:pPr algn="r"/>
            <a:r>
              <a:rPr lang="de-DE" sz="1600" dirty="0" smtClean="0">
                <a:solidFill>
                  <a:srgbClr val="0070C0"/>
                </a:solidFill>
              </a:rPr>
              <a:t>Co-Trainer TSV Buchen/Fußball </a:t>
            </a:r>
          </a:p>
          <a:p>
            <a:pPr algn="r"/>
            <a:r>
              <a:rPr lang="de-DE" sz="1600" dirty="0" smtClean="0">
                <a:solidFill>
                  <a:srgbClr val="0070C0"/>
                </a:solidFill>
              </a:rPr>
              <a:t>F-Jugend seit 2015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384" r="23230" b="27789"/>
          <a:stretch/>
        </p:blipFill>
        <p:spPr>
          <a:xfrm>
            <a:off x="251520" y="980728"/>
            <a:ext cx="8712968" cy="4378825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326024" y="257498"/>
            <a:ext cx="3457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70C0"/>
                </a:solidFill>
              </a:rPr>
              <a:t>Neue Übungsleiter/innen</a:t>
            </a:r>
          </a:p>
        </p:txBody>
      </p:sp>
    </p:spTree>
    <p:extLst>
      <p:ext uri="{BB962C8B-B14F-4D97-AF65-F5344CB8AC3E}">
        <p14:creationId xmlns:p14="http://schemas.microsoft.com/office/powerpoint/2010/main" val="410463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stom 1 hintergrund ne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95" y="0"/>
            <a:ext cx="3037805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Gerade Verbindung 3"/>
          <p:cNvCxnSpPr/>
          <p:nvPr/>
        </p:nvCxnSpPr>
        <p:spPr>
          <a:xfrm flipH="1">
            <a:off x="384922" y="762962"/>
            <a:ext cx="5721273" cy="0"/>
          </a:xfrm>
          <a:prstGeom prst="line">
            <a:avLst/>
          </a:prstGeom>
          <a:ln w="476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4283968" y="72832"/>
            <a:ext cx="1824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0070C0"/>
                </a:solidFill>
              </a:rPr>
              <a:t>Sportprofil  </a:t>
            </a:r>
          </a:p>
          <a:p>
            <a:pPr algn="r"/>
            <a:r>
              <a:rPr lang="de-DE" sz="1200" dirty="0" smtClean="0">
                <a:solidFill>
                  <a:srgbClr val="0070C0"/>
                </a:solidFill>
              </a:rPr>
              <a:t>Übungsleiterausbildung</a:t>
            </a:r>
          </a:p>
          <a:p>
            <a:pPr algn="r"/>
            <a:r>
              <a:rPr lang="de-DE" sz="1200" dirty="0" smtClean="0">
                <a:solidFill>
                  <a:srgbClr val="FF0000"/>
                </a:solidFill>
              </a:rPr>
              <a:t>Situation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899592" y="5631051"/>
            <a:ext cx="3889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70C0"/>
                </a:solidFill>
              </a:rPr>
              <a:t>Paulina Kern       *</a:t>
            </a:r>
            <a:r>
              <a:rPr lang="de-DE" dirty="0" smtClean="0">
                <a:solidFill>
                  <a:srgbClr val="0070C0"/>
                </a:solidFill>
              </a:rPr>
              <a:t>25.10.2001</a:t>
            </a:r>
          </a:p>
          <a:p>
            <a:r>
              <a:rPr lang="de-DE" sz="1600" dirty="0" smtClean="0">
                <a:solidFill>
                  <a:srgbClr val="0070C0"/>
                </a:solidFill>
              </a:rPr>
              <a:t>Prüfungslehrgang Juni 2017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825523" y="5631051"/>
            <a:ext cx="3787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>
                <a:solidFill>
                  <a:srgbClr val="0070C0"/>
                </a:solidFill>
              </a:rPr>
              <a:t>DFB-Junior-Coach</a:t>
            </a:r>
          </a:p>
          <a:p>
            <a:pPr algn="r"/>
            <a:r>
              <a:rPr lang="de-DE" sz="1600" dirty="0" smtClean="0">
                <a:solidFill>
                  <a:srgbClr val="0070C0"/>
                </a:solidFill>
              </a:rPr>
              <a:t>Co-Trainer FC </a:t>
            </a:r>
            <a:r>
              <a:rPr lang="de-DE" sz="1600" dirty="0" err="1" smtClean="0">
                <a:solidFill>
                  <a:srgbClr val="0070C0"/>
                </a:solidFill>
              </a:rPr>
              <a:t>Hettingen</a:t>
            </a:r>
            <a:r>
              <a:rPr lang="de-DE" sz="1600" dirty="0" smtClean="0">
                <a:solidFill>
                  <a:srgbClr val="0070C0"/>
                </a:solidFill>
              </a:rPr>
              <a:t>/Fußball </a:t>
            </a:r>
          </a:p>
          <a:p>
            <a:pPr algn="r"/>
            <a:r>
              <a:rPr lang="de-DE" sz="1600" dirty="0" smtClean="0">
                <a:solidFill>
                  <a:srgbClr val="0070C0"/>
                </a:solidFill>
              </a:rPr>
              <a:t>F-Jugend seit 2015</a:t>
            </a:r>
          </a:p>
        </p:txBody>
      </p:sp>
      <p:sp>
        <p:nvSpPr>
          <p:cNvPr id="9" name="Textfeld 8"/>
          <p:cNvSpPr txBox="1"/>
          <p:nvPr/>
        </p:nvSpPr>
        <p:spPr>
          <a:xfrm rot="1228388">
            <a:off x="3613533" y="1356015"/>
            <a:ext cx="2351569" cy="113877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FF0000"/>
                </a:solidFill>
              </a:rPr>
              <a:t>2017</a:t>
            </a:r>
          </a:p>
          <a:p>
            <a:pPr algn="ctr"/>
            <a:r>
              <a:rPr lang="de-DE" b="1" dirty="0" smtClean="0">
                <a:solidFill>
                  <a:srgbClr val="FF0000"/>
                </a:solidFill>
              </a:rPr>
              <a:t>Keine Prüfung</a:t>
            </a:r>
          </a:p>
          <a:p>
            <a:pPr algn="ctr"/>
            <a:r>
              <a:rPr lang="de-DE" b="1" dirty="0" smtClean="0">
                <a:solidFill>
                  <a:srgbClr val="FF0000"/>
                </a:solidFill>
              </a:rPr>
              <a:t>mehr möglich!!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7" r="7874" b="24964"/>
          <a:stretch/>
        </p:blipFill>
        <p:spPr>
          <a:xfrm>
            <a:off x="394242" y="871691"/>
            <a:ext cx="8424000" cy="385200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326024" y="257498"/>
            <a:ext cx="3457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70C0"/>
                </a:solidFill>
              </a:rPr>
              <a:t>Neue Übungsleiter/innen</a:t>
            </a:r>
          </a:p>
        </p:txBody>
      </p:sp>
    </p:spTree>
    <p:extLst>
      <p:ext uri="{BB962C8B-B14F-4D97-AF65-F5344CB8AC3E}">
        <p14:creationId xmlns:p14="http://schemas.microsoft.com/office/powerpoint/2010/main" val="350399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stom 1 hintergrund ne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95" y="0"/>
            <a:ext cx="3037805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Gerade Verbindung 3"/>
          <p:cNvCxnSpPr/>
          <p:nvPr/>
        </p:nvCxnSpPr>
        <p:spPr>
          <a:xfrm flipH="1">
            <a:off x="384922" y="762962"/>
            <a:ext cx="5721273" cy="0"/>
          </a:xfrm>
          <a:prstGeom prst="line">
            <a:avLst/>
          </a:prstGeom>
          <a:ln w="476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4283968" y="72832"/>
            <a:ext cx="1824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0070C0"/>
                </a:solidFill>
              </a:rPr>
              <a:t>Sportprofil  </a:t>
            </a:r>
          </a:p>
          <a:p>
            <a:pPr algn="r"/>
            <a:r>
              <a:rPr lang="de-DE" sz="1200" dirty="0" smtClean="0">
                <a:solidFill>
                  <a:srgbClr val="0070C0"/>
                </a:solidFill>
              </a:rPr>
              <a:t>Übungsleiterausbildung</a:t>
            </a:r>
          </a:p>
          <a:p>
            <a:pPr algn="r"/>
            <a:r>
              <a:rPr lang="de-DE" sz="1200" dirty="0" smtClean="0">
                <a:solidFill>
                  <a:srgbClr val="FF0000"/>
                </a:solidFill>
              </a:rPr>
              <a:t>Situation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372201" y="1124744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70C0"/>
                </a:solidFill>
              </a:rPr>
              <a:t>Max </a:t>
            </a:r>
            <a:r>
              <a:rPr lang="de-DE" sz="2400" dirty="0" err="1" smtClean="0">
                <a:solidFill>
                  <a:srgbClr val="0070C0"/>
                </a:solidFill>
              </a:rPr>
              <a:t>Linsler</a:t>
            </a:r>
            <a:endParaRPr lang="de-DE" sz="2400" dirty="0" smtClean="0">
              <a:solidFill>
                <a:srgbClr val="0070C0"/>
              </a:solidFill>
            </a:endParaRPr>
          </a:p>
          <a:p>
            <a:r>
              <a:rPr lang="de-DE" sz="2400" dirty="0" smtClean="0">
                <a:solidFill>
                  <a:srgbClr val="0070C0"/>
                </a:solidFill>
              </a:rPr>
              <a:t>*</a:t>
            </a:r>
            <a:r>
              <a:rPr lang="de-DE" dirty="0" smtClean="0">
                <a:solidFill>
                  <a:srgbClr val="0070C0"/>
                </a:solidFill>
              </a:rPr>
              <a:t>08.08.1998</a:t>
            </a:r>
          </a:p>
          <a:p>
            <a:r>
              <a:rPr lang="de-DE" sz="1600" dirty="0" smtClean="0">
                <a:solidFill>
                  <a:srgbClr val="0070C0"/>
                </a:solidFill>
              </a:rPr>
              <a:t>Prüfungslehrgang Juni 2014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372201" y="2898129"/>
            <a:ext cx="2679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0070C0"/>
                </a:solidFill>
              </a:rPr>
              <a:t>Trainer U16</a:t>
            </a:r>
          </a:p>
          <a:p>
            <a:r>
              <a:rPr lang="de-DE" sz="1600" dirty="0" smtClean="0">
                <a:solidFill>
                  <a:srgbClr val="0070C0"/>
                </a:solidFill>
              </a:rPr>
              <a:t>TSV Buchen/Basketball </a:t>
            </a:r>
          </a:p>
          <a:p>
            <a:r>
              <a:rPr lang="de-DE" sz="1600" dirty="0" smtClean="0">
                <a:solidFill>
                  <a:srgbClr val="0070C0"/>
                </a:solidFill>
              </a:rPr>
              <a:t>seit 2014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3" t="11112" r="9943" b="1389"/>
          <a:stretch/>
        </p:blipFill>
        <p:spPr>
          <a:xfrm>
            <a:off x="394242" y="1124744"/>
            <a:ext cx="5760000" cy="4377768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6367728" y="4056187"/>
            <a:ext cx="2679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rgbClr val="0070C0"/>
                </a:solidFill>
              </a:rPr>
              <a:t>FSJler</a:t>
            </a:r>
            <a:r>
              <a:rPr lang="de-DE" sz="1600" dirty="0" smtClean="0">
                <a:solidFill>
                  <a:srgbClr val="0070C0"/>
                </a:solidFill>
              </a:rPr>
              <a:t> beim </a:t>
            </a:r>
          </a:p>
          <a:p>
            <a:r>
              <a:rPr lang="de-DE" sz="1600" dirty="0" smtClean="0">
                <a:solidFill>
                  <a:srgbClr val="0070C0"/>
                </a:solidFill>
              </a:rPr>
              <a:t>TSV Buchen </a:t>
            </a:r>
          </a:p>
          <a:p>
            <a:r>
              <a:rPr lang="de-DE" sz="1600" dirty="0" smtClean="0">
                <a:solidFill>
                  <a:srgbClr val="0070C0"/>
                </a:solidFill>
              </a:rPr>
              <a:t>seit September 2016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26024" y="257498"/>
            <a:ext cx="3457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70C0"/>
                </a:solidFill>
              </a:rPr>
              <a:t>Neue Übungsleiter/innen</a:t>
            </a:r>
          </a:p>
        </p:txBody>
      </p:sp>
    </p:spTree>
    <p:extLst>
      <p:ext uri="{BB962C8B-B14F-4D97-AF65-F5344CB8AC3E}">
        <p14:creationId xmlns:p14="http://schemas.microsoft.com/office/powerpoint/2010/main" val="71720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stom 1 hintergrund ne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95" y="0"/>
            <a:ext cx="3037805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Gerade Verbindung 3"/>
          <p:cNvCxnSpPr/>
          <p:nvPr/>
        </p:nvCxnSpPr>
        <p:spPr>
          <a:xfrm flipH="1">
            <a:off x="384922" y="762962"/>
            <a:ext cx="5721273" cy="0"/>
          </a:xfrm>
          <a:prstGeom prst="line">
            <a:avLst/>
          </a:prstGeom>
          <a:ln w="476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4283968" y="72832"/>
            <a:ext cx="1824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0070C0"/>
                </a:solidFill>
              </a:rPr>
              <a:t>Sportprofil  </a:t>
            </a:r>
          </a:p>
          <a:p>
            <a:pPr algn="r"/>
            <a:r>
              <a:rPr lang="de-DE" sz="1200" dirty="0" smtClean="0">
                <a:solidFill>
                  <a:srgbClr val="0070C0"/>
                </a:solidFill>
              </a:rPr>
              <a:t>Übungsleiterausbildung</a:t>
            </a:r>
          </a:p>
        </p:txBody>
      </p:sp>
      <p:pic>
        <p:nvPicPr>
          <p:cNvPr id="7" name="Picture 8" descr="C:\Dokumente und Einstellungen\Klaus\Eigene Dateien\Eigene Bilder\Bewegungsmangel\wir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77"/>
          <a:stretch>
            <a:fillRect/>
          </a:stretch>
        </p:blipFill>
        <p:spPr bwMode="auto">
          <a:xfrm>
            <a:off x="384922" y="1124744"/>
            <a:ext cx="430042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84922" y="4365104"/>
            <a:ext cx="6563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0070C0"/>
                </a:solidFill>
              </a:rPr>
              <a:t>Ich danke für Ihre Aufmerksamkeit</a:t>
            </a:r>
            <a:endParaRPr lang="de-DE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1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stom 1 hintergrund ne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95" y="0"/>
            <a:ext cx="3037805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Gerade Verbindung 3"/>
          <p:cNvCxnSpPr/>
          <p:nvPr/>
        </p:nvCxnSpPr>
        <p:spPr>
          <a:xfrm flipH="1">
            <a:off x="384922" y="762962"/>
            <a:ext cx="5721273" cy="0"/>
          </a:xfrm>
          <a:prstGeom prst="line">
            <a:avLst/>
          </a:prstGeom>
          <a:ln w="476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4283968" y="72832"/>
            <a:ext cx="1824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0070C0"/>
                </a:solidFill>
              </a:rPr>
              <a:t>Sportprofil  </a:t>
            </a:r>
          </a:p>
          <a:p>
            <a:pPr algn="r"/>
            <a:r>
              <a:rPr lang="de-DE" sz="1200" dirty="0" smtClean="0">
                <a:solidFill>
                  <a:srgbClr val="0070C0"/>
                </a:solidFill>
              </a:rPr>
              <a:t>Übungsleiterausbildung</a:t>
            </a:r>
          </a:p>
          <a:p>
            <a:pPr algn="r"/>
            <a:r>
              <a:rPr lang="de-DE" sz="1200" dirty="0" smtClean="0">
                <a:solidFill>
                  <a:srgbClr val="FF0000"/>
                </a:solidFill>
              </a:rPr>
              <a:t>Badischer Sportbund Nord</a:t>
            </a:r>
          </a:p>
        </p:txBody>
      </p:sp>
      <p:pic>
        <p:nvPicPr>
          <p:cNvPr id="8" name="Picture 4" descr="http://www.badfv.de/typo3temp/_processed_/csm_buchen_karte_9442ea9f8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201944" cy="387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32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stom 1 hintergrund ne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95" y="0"/>
            <a:ext cx="3037805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Gerade Verbindung 3"/>
          <p:cNvCxnSpPr/>
          <p:nvPr/>
        </p:nvCxnSpPr>
        <p:spPr>
          <a:xfrm flipH="1">
            <a:off x="384922" y="762962"/>
            <a:ext cx="5721273" cy="0"/>
          </a:xfrm>
          <a:prstGeom prst="line">
            <a:avLst/>
          </a:prstGeom>
          <a:ln w="476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4282083" y="61396"/>
            <a:ext cx="1824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0070C0"/>
                </a:solidFill>
              </a:rPr>
              <a:t>Sportprofil  </a:t>
            </a:r>
          </a:p>
          <a:p>
            <a:pPr algn="r"/>
            <a:r>
              <a:rPr lang="de-DE" sz="1200" dirty="0" smtClean="0">
                <a:solidFill>
                  <a:srgbClr val="0070C0"/>
                </a:solidFill>
              </a:rPr>
              <a:t>Übungsleiterausbildung</a:t>
            </a:r>
          </a:p>
          <a:p>
            <a:pPr algn="r"/>
            <a:r>
              <a:rPr lang="de-DE" sz="1200" dirty="0" smtClean="0">
                <a:solidFill>
                  <a:srgbClr val="FF0000"/>
                </a:solidFill>
              </a:rPr>
              <a:t>Lehrplan</a:t>
            </a:r>
          </a:p>
        </p:txBody>
      </p:sp>
      <p:sp>
        <p:nvSpPr>
          <p:cNvPr id="17" name="Rechteck 16"/>
          <p:cNvSpPr/>
          <p:nvPr/>
        </p:nvSpPr>
        <p:spPr>
          <a:xfrm>
            <a:off x="374091" y="1340768"/>
            <a:ext cx="85075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smtClean="0">
                <a:solidFill>
                  <a:srgbClr val="0070C0"/>
                </a:solidFill>
              </a:rPr>
              <a:t>6 Unterrichtsstunden pro Woche</a:t>
            </a:r>
          </a:p>
          <a:p>
            <a:r>
              <a:rPr lang="de-DE" sz="3200" dirty="0" smtClean="0">
                <a:solidFill>
                  <a:srgbClr val="0070C0"/>
                </a:solidFill>
              </a:rPr>
              <a:t>4 </a:t>
            </a:r>
            <a:r>
              <a:rPr lang="de-DE" sz="3200" dirty="0" err="1" smtClean="0">
                <a:solidFill>
                  <a:srgbClr val="0070C0"/>
                </a:solidFill>
              </a:rPr>
              <a:t>Ustd</a:t>
            </a:r>
            <a:r>
              <a:rPr lang="de-DE" sz="3200" dirty="0" smtClean="0">
                <a:solidFill>
                  <a:srgbClr val="0070C0"/>
                </a:solidFill>
              </a:rPr>
              <a:t>. Praxis (Praxisnoten)</a:t>
            </a:r>
          </a:p>
          <a:p>
            <a:r>
              <a:rPr lang="de-DE" sz="3200" dirty="0" smtClean="0">
                <a:solidFill>
                  <a:srgbClr val="0070C0"/>
                </a:solidFill>
              </a:rPr>
              <a:t>2 </a:t>
            </a:r>
            <a:r>
              <a:rPr lang="de-DE" sz="3200" dirty="0" err="1" smtClean="0">
                <a:solidFill>
                  <a:srgbClr val="0070C0"/>
                </a:solidFill>
              </a:rPr>
              <a:t>UStd</a:t>
            </a:r>
            <a:r>
              <a:rPr lang="de-DE" sz="3200" dirty="0" smtClean="0">
                <a:solidFill>
                  <a:srgbClr val="0070C0"/>
                </a:solidFill>
              </a:rPr>
              <a:t>. Theorie (1 Klausur / Halbjahr)</a:t>
            </a:r>
          </a:p>
          <a:p>
            <a:endParaRPr lang="de-DE" sz="3200" dirty="0">
              <a:solidFill>
                <a:srgbClr val="0070C0"/>
              </a:solidFill>
            </a:endParaRPr>
          </a:p>
          <a:p>
            <a:r>
              <a:rPr lang="de-DE" sz="3200" dirty="0" smtClean="0">
                <a:solidFill>
                  <a:srgbClr val="0070C0"/>
                </a:solidFill>
              </a:rPr>
              <a:t>Praxis : Theorie  2:1</a:t>
            </a:r>
          </a:p>
        </p:txBody>
      </p:sp>
    </p:spTree>
    <p:extLst>
      <p:ext uri="{BB962C8B-B14F-4D97-AF65-F5344CB8AC3E}">
        <p14:creationId xmlns:p14="http://schemas.microsoft.com/office/powerpoint/2010/main" val="236107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stom 1 hintergrund ne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95" y="0"/>
            <a:ext cx="3037805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Gerade Verbindung 3"/>
          <p:cNvCxnSpPr/>
          <p:nvPr/>
        </p:nvCxnSpPr>
        <p:spPr>
          <a:xfrm flipH="1">
            <a:off x="384922" y="762962"/>
            <a:ext cx="5721273" cy="0"/>
          </a:xfrm>
          <a:prstGeom prst="line">
            <a:avLst/>
          </a:prstGeom>
          <a:ln w="476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4283968" y="72832"/>
            <a:ext cx="1824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0070C0"/>
                </a:solidFill>
              </a:rPr>
              <a:t>Sportprofil  </a:t>
            </a:r>
          </a:p>
          <a:p>
            <a:pPr algn="r"/>
            <a:r>
              <a:rPr lang="de-DE" sz="1200" dirty="0" smtClean="0">
                <a:solidFill>
                  <a:srgbClr val="0070C0"/>
                </a:solidFill>
              </a:rPr>
              <a:t>ÜL-Ausbildung</a:t>
            </a:r>
          </a:p>
          <a:p>
            <a:pPr algn="r"/>
            <a:r>
              <a:rPr lang="de-DE" sz="1200" dirty="0" smtClean="0">
                <a:solidFill>
                  <a:srgbClr val="FF0000"/>
                </a:solidFill>
              </a:rPr>
              <a:t>Praktikum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22160" y="1340768"/>
            <a:ext cx="748883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0070C0"/>
                </a:solidFill>
              </a:rPr>
              <a:t>Vereinspraktikum</a:t>
            </a:r>
          </a:p>
          <a:p>
            <a:endParaRPr lang="de-DE" sz="2400" b="1" dirty="0">
              <a:solidFill>
                <a:srgbClr val="0070C0"/>
              </a:solidFill>
            </a:endParaRPr>
          </a:p>
          <a:p>
            <a:r>
              <a:rPr lang="de-DE" sz="2400" dirty="0">
                <a:solidFill>
                  <a:srgbClr val="0070C0"/>
                </a:solidFill>
              </a:rPr>
              <a:t>Klasse </a:t>
            </a:r>
            <a:r>
              <a:rPr lang="de-DE" sz="2400" dirty="0" smtClean="0">
                <a:solidFill>
                  <a:srgbClr val="0070C0"/>
                </a:solidFill>
              </a:rPr>
              <a:t>9/10</a:t>
            </a:r>
          </a:p>
          <a:p>
            <a:endParaRPr lang="de-DE" sz="2400" dirty="0">
              <a:solidFill>
                <a:srgbClr val="0070C0"/>
              </a:solidFill>
            </a:endParaRPr>
          </a:p>
          <a:p>
            <a:r>
              <a:rPr lang="de-DE" sz="2400" dirty="0">
                <a:solidFill>
                  <a:srgbClr val="0070C0"/>
                </a:solidFill>
              </a:rPr>
              <a:t>50 Stunden Praktikum im </a:t>
            </a:r>
            <a:r>
              <a:rPr lang="de-DE" sz="2400" dirty="0" smtClean="0">
                <a:solidFill>
                  <a:srgbClr val="0070C0"/>
                </a:solidFill>
              </a:rPr>
              <a:t>Verein </a:t>
            </a:r>
          </a:p>
          <a:p>
            <a:pPr>
              <a:tabLst>
                <a:tab pos="1524000" algn="l"/>
              </a:tabLst>
            </a:pPr>
            <a:r>
              <a:rPr lang="de-DE" sz="2400" dirty="0">
                <a:solidFill>
                  <a:srgbClr val="0070C0"/>
                </a:solidFill>
              </a:rPr>
              <a:t>	</a:t>
            </a:r>
            <a:r>
              <a:rPr lang="de-DE" sz="2400" dirty="0" smtClean="0">
                <a:solidFill>
                  <a:srgbClr val="0070C0"/>
                </a:solidFill>
              </a:rPr>
              <a:t>-	Ansprechpartner</a:t>
            </a:r>
          </a:p>
          <a:p>
            <a:pPr>
              <a:tabLst>
                <a:tab pos="1524000" algn="l"/>
              </a:tabLst>
            </a:pPr>
            <a:r>
              <a:rPr lang="de-DE" sz="2400" dirty="0" smtClean="0">
                <a:solidFill>
                  <a:srgbClr val="0070C0"/>
                </a:solidFill>
              </a:rPr>
              <a:t>	-	Durchführung </a:t>
            </a:r>
            <a:r>
              <a:rPr lang="de-DE" sz="2400" dirty="0">
                <a:solidFill>
                  <a:srgbClr val="0070C0"/>
                </a:solidFill>
              </a:rPr>
              <a:t>eines </a:t>
            </a:r>
            <a:r>
              <a:rPr lang="de-DE" sz="2400" dirty="0" err="1">
                <a:solidFill>
                  <a:srgbClr val="0070C0"/>
                </a:solidFill>
              </a:rPr>
              <a:t>sportl</a:t>
            </a:r>
            <a:r>
              <a:rPr lang="de-DE" sz="2400" dirty="0">
                <a:solidFill>
                  <a:srgbClr val="0070C0"/>
                </a:solidFill>
              </a:rPr>
              <a:t>. Events</a:t>
            </a:r>
          </a:p>
          <a:p>
            <a:r>
              <a:rPr lang="de-DE" sz="2400" dirty="0">
                <a:solidFill>
                  <a:srgbClr val="0070C0"/>
                </a:solidFill>
              </a:rPr>
              <a:t>		</a:t>
            </a:r>
            <a:r>
              <a:rPr lang="de-DE" sz="2000" dirty="0" smtClean="0">
                <a:solidFill>
                  <a:srgbClr val="0070C0"/>
                </a:solidFill>
              </a:rPr>
              <a:t>Planung/Durchführung/Reflexion</a:t>
            </a:r>
            <a:r>
              <a:rPr lang="de-DE" sz="2000" dirty="0">
                <a:solidFill>
                  <a:srgbClr val="0070C0"/>
                </a:solidFill>
              </a:rPr>
              <a:t>			</a:t>
            </a:r>
            <a:r>
              <a:rPr lang="de-DE" sz="2000" dirty="0" smtClean="0">
                <a:solidFill>
                  <a:srgbClr val="0070C0"/>
                </a:solidFill>
              </a:rPr>
              <a:t>	als </a:t>
            </a:r>
            <a:r>
              <a:rPr lang="de-DE" sz="2000" dirty="0">
                <a:solidFill>
                  <a:srgbClr val="0070C0"/>
                </a:solidFill>
              </a:rPr>
              <a:t>schriftliche benotete </a:t>
            </a:r>
            <a:r>
              <a:rPr lang="de-DE" sz="2000" dirty="0" smtClean="0">
                <a:solidFill>
                  <a:srgbClr val="0070C0"/>
                </a:solidFill>
              </a:rPr>
              <a:t>Ausarbeitung</a:t>
            </a:r>
            <a:endParaRPr lang="de-DE" sz="2000" dirty="0">
              <a:solidFill>
                <a:srgbClr val="0070C0"/>
              </a:solidFill>
            </a:endParaRPr>
          </a:p>
          <a:p>
            <a:endParaRPr lang="de-DE" sz="2400" dirty="0" smtClean="0">
              <a:solidFill>
                <a:srgbClr val="0070C0"/>
              </a:solidFill>
            </a:endParaRPr>
          </a:p>
          <a:p>
            <a:endParaRPr lang="de-DE" sz="2400" b="1" dirty="0">
              <a:solidFill>
                <a:srgbClr val="0070C0"/>
              </a:solidFill>
            </a:endParaRPr>
          </a:p>
          <a:p>
            <a:endParaRPr lang="de-DE" sz="2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72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stom 1 hintergrund n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95" y="0"/>
            <a:ext cx="3037805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Gerade Verbindung 3"/>
          <p:cNvCxnSpPr/>
          <p:nvPr/>
        </p:nvCxnSpPr>
        <p:spPr>
          <a:xfrm flipH="1">
            <a:off x="384922" y="762962"/>
            <a:ext cx="5721273" cy="0"/>
          </a:xfrm>
          <a:prstGeom prst="line">
            <a:avLst/>
          </a:prstGeom>
          <a:ln w="476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4282083" y="61396"/>
            <a:ext cx="1824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0070C0"/>
                </a:solidFill>
              </a:rPr>
              <a:t>Sportprofil  </a:t>
            </a:r>
          </a:p>
          <a:p>
            <a:pPr algn="r"/>
            <a:r>
              <a:rPr lang="de-DE" sz="1200" dirty="0" smtClean="0">
                <a:solidFill>
                  <a:srgbClr val="0070C0"/>
                </a:solidFill>
              </a:rPr>
              <a:t>ÜL-Ausbildung</a:t>
            </a:r>
          </a:p>
          <a:p>
            <a:pPr algn="r"/>
            <a:r>
              <a:rPr lang="de-DE" sz="1200" dirty="0" smtClean="0">
                <a:solidFill>
                  <a:srgbClr val="FF0000"/>
                </a:solidFill>
              </a:rPr>
              <a:t>Lehrplan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991833"/>
              </p:ext>
            </p:extLst>
          </p:nvPr>
        </p:nvGraphicFramePr>
        <p:xfrm>
          <a:off x="-540568" y="-315416"/>
          <a:ext cx="5616624" cy="7948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Acrobat Document" r:id="rId5" imgW="5667300" imgH="8019870" progId="AcroExch.Document.DC">
                  <p:embed/>
                </p:oleObj>
              </mc:Choice>
              <mc:Fallback>
                <p:oleObj name="Acrobat Document" r:id="rId5" imgW="5667300" imgH="801987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540568" y="-315416"/>
                        <a:ext cx="5616624" cy="79483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835696" y="17119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Klasse 9 im G9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53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stom 1 hintergrund n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95" y="0"/>
            <a:ext cx="3037805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Gerade Verbindung 3"/>
          <p:cNvCxnSpPr/>
          <p:nvPr/>
        </p:nvCxnSpPr>
        <p:spPr>
          <a:xfrm flipH="1">
            <a:off x="384922" y="762962"/>
            <a:ext cx="5721273" cy="0"/>
          </a:xfrm>
          <a:prstGeom prst="line">
            <a:avLst/>
          </a:prstGeom>
          <a:ln w="476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4282083" y="61396"/>
            <a:ext cx="1824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0070C0"/>
                </a:solidFill>
              </a:rPr>
              <a:t>Sportprofil  </a:t>
            </a:r>
          </a:p>
          <a:p>
            <a:pPr algn="r"/>
            <a:r>
              <a:rPr lang="de-DE" sz="1200" dirty="0" smtClean="0">
                <a:solidFill>
                  <a:srgbClr val="0070C0"/>
                </a:solidFill>
              </a:rPr>
              <a:t>ÜL-Ausbildung</a:t>
            </a:r>
          </a:p>
          <a:p>
            <a:pPr algn="r"/>
            <a:r>
              <a:rPr lang="de-DE" sz="1200" dirty="0" smtClean="0">
                <a:solidFill>
                  <a:srgbClr val="FF0000"/>
                </a:solidFill>
              </a:rPr>
              <a:t>Lehrplan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992500"/>
              </p:ext>
            </p:extLst>
          </p:nvPr>
        </p:nvGraphicFramePr>
        <p:xfrm>
          <a:off x="-396552" y="-387424"/>
          <a:ext cx="5497243" cy="7776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Acrobat Document" r:id="rId5" imgW="5667300" imgH="8019870" progId="AcroExch.Document.DC">
                  <p:embed/>
                </p:oleObj>
              </mc:Choice>
              <mc:Fallback>
                <p:oleObj name="Acrobat Document" r:id="rId5" imgW="5667300" imgH="8019870" progId="AcroExch.Document.DC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96552" y="-387424"/>
                        <a:ext cx="5497243" cy="77763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835696" y="1522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Klasse 10 im G9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419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stom 1 hintergrund n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95" y="0"/>
            <a:ext cx="3037805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Gerade Verbindung 3"/>
          <p:cNvCxnSpPr/>
          <p:nvPr/>
        </p:nvCxnSpPr>
        <p:spPr>
          <a:xfrm flipH="1">
            <a:off x="384922" y="762962"/>
            <a:ext cx="5721273" cy="0"/>
          </a:xfrm>
          <a:prstGeom prst="line">
            <a:avLst/>
          </a:prstGeom>
          <a:ln w="476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4282083" y="61396"/>
            <a:ext cx="1824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0070C0"/>
                </a:solidFill>
              </a:rPr>
              <a:t>Sportprofil  </a:t>
            </a:r>
          </a:p>
          <a:p>
            <a:pPr algn="r"/>
            <a:r>
              <a:rPr lang="de-DE" sz="1200" dirty="0" smtClean="0">
                <a:solidFill>
                  <a:srgbClr val="0070C0"/>
                </a:solidFill>
              </a:rPr>
              <a:t>ÜL-Ausbildung</a:t>
            </a:r>
          </a:p>
          <a:p>
            <a:pPr algn="r"/>
            <a:r>
              <a:rPr lang="de-DE" sz="1200" dirty="0" smtClean="0">
                <a:solidFill>
                  <a:srgbClr val="FF0000"/>
                </a:solidFill>
              </a:rPr>
              <a:t>Lehrplan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534983"/>
              </p:ext>
            </p:extLst>
          </p:nvPr>
        </p:nvGraphicFramePr>
        <p:xfrm>
          <a:off x="-612576" y="-243408"/>
          <a:ext cx="5580112" cy="7898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Acrobat Document" r:id="rId5" imgW="5667300" imgH="8019870" progId="AcroExch.Document.DC">
                  <p:embed/>
                </p:oleObj>
              </mc:Choice>
              <mc:Fallback>
                <p:oleObj name="Acrobat Document" r:id="rId5" imgW="5667300" imgH="8019870" progId="AcroExch.Document.DC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12576" y="-243408"/>
                        <a:ext cx="5580112" cy="7898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547664" y="19989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Klasse 11 im G9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057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stom 1 hintergrund n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95" y="0"/>
            <a:ext cx="3037805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Gerade Verbindung 3"/>
          <p:cNvCxnSpPr/>
          <p:nvPr/>
        </p:nvCxnSpPr>
        <p:spPr>
          <a:xfrm flipH="1">
            <a:off x="384922" y="762962"/>
            <a:ext cx="5721273" cy="0"/>
          </a:xfrm>
          <a:prstGeom prst="line">
            <a:avLst/>
          </a:prstGeom>
          <a:ln w="476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4282083" y="61396"/>
            <a:ext cx="1824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0070C0"/>
                </a:solidFill>
              </a:rPr>
              <a:t>Sportprofil  </a:t>
            </a:r>
          </a:p>
          <a:p>
            <a:pPr algn="r"/>
            <a:r>
              <a:rPr lang="de-DE" sz="1200" dirty="0" smtClean="0">
                <a:solidFill>
                  <a:srgbClr val="0070C0"/>
                </a:solidFill>
              </a:rPr>
              <a:t>ÜL-Ausbildung</a:t>
            </a:r>
          </a:p>
          <a:p>
            <a:pPr algn="r"/>
            <a:r>
              <a:rPr lang="de-DE" sz="1200" dirty="0" smtClean="0">
                <a:solidFill>
                  <a:srgbClr val="FF0000"/>
                </a:solidFill>
              </a:rPr>
              <a:t>Lehrplan</a:t>
            </a: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783977"/>
              </p:ext>
            </p:extLst>
          </p:nvPr>
        </p:nvGraphicFramePr>
        <p:xfrm>
          <a:off x="-596182" y="-243408"/>
          <a:ext cx="5580112" cy="7898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Acrobat Document" r:id="rId5" imgW="5667300" imgH="8019870" progId="AcroExch.Document.DC">
                  <p:embed/>
                </p:oleObj>
              </mc:Choice>
              <mc:Fallback>
                <p:oleObj name="Acrobat Document" r:id="rId5" imgW="5667300" imgH="8019870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96182" y="-243408"/>
                        <a:ext cx="5580112" cy="7898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4499992" y="1196752"/>
            <a:ext cx="45365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70C0"/>
                </a:solidFill>
              </a:rPr>
              <a:t>Ende Klasse 10 (Mai/Juni/Juli)</a:t>
            </a:r>
          </a:p>
          <a:p>
            <a:endParaRPr lang="de-DE" sz="2000" dirty="0">
              <a:solidFill>
                <a:srgbClr val="0070C0"/>
              </a:solidFill>
            </a:endParaRPr>
          </a:p>
          <a:p>
            <a:r>
              <a:rPr lang="de-DE" sz="2000" dirty="0" smtClean="0">
                <a:solidFill>
                  <a:srgbClr val="0070C0"/>
                </a:solidFill>
              </a:rPr>
              <a:t>Erwerb des </a:t>
            </a:r>
          </a:p>
          <a:p>
            <a:r>
              <a:rPr lang="de-DE" sz="2000" dirty="0" smtClean="0">
                <a:solidFill>
                  <a:srgbClr val="0070C0"/>
                </a:solidFill>
              </a:rPr>
              <a:t>Übungsleiterscheins C „Kinder“</a:t>
            </a:r>
          </a:p>
          <a:p>
            <a:endParaRPr lang="de-DE" sz="2000" dirty="0">
              <a:solidFill>
                <a:srgbClr val="0070C0"/>
              </a:solidFill>
            </a:endParaRPr>
          </a:p>
          <a:p>
            <a:r>
              <a:rPr lang="de-DE" sz="2000" dirty="0" smtClean="0">
                <a:solidFill>
                  <a:srgbClr val="0070C0"/>
                </a:solidFill>
              </a:rPr>
              <a:t>Einwöchiger</a:t>
            </a:r>
            <a:endParaRPr lang="de-DE" sz="2000" dirty="0">
              <a:solidFill>
                <a:srgbClr val="0070C0"/>
              </a:solidFill>
            </a:endParaRPr>
          </a:p>
          <a:p>
            <a:r>
              <a:rPr lang="de-DE" sz="2000" dirty="0" smtClean="0">
                <a:solidFill>
                  <a:srgbClr val="0070C0"/>
                </a:solidFill>
              </a:rPr>
              <a:t>Vorbereitungslehrgang/Prüfungslehrgang</a:t>
            </a:r>
          </a:p>
          <a:p>
            <a:r>
              <a:rPr lang="de-DE" sz="2000" dirty="0">
                <a:solidFill>
                  <a:srgbClr val="0070C0"/>
                </a:solidFill>
              </a:rPr>
              <a:t>a</a:t>
            </a:r>
            <a:r>
              <a:rPr lang="de-DE" sz="2000" dirty="0" smtClean="0">
                <a:solidFill>
                  <a:srgbClr val="0070C0"/>
                </a:solidFill>
              </a:rPr>
              <a:t>uf der Sportschule Schöneck</a:t>
            </a:r>
          </a:p>
          <a:p>
            <a:endParaRPr lang="de-DE" sz="2000" dirty="0">
              <a:solidFill>
                <a:srgbClr val="0070C0"/>
              </a:solidFill>
            </a:endParaRPr>
          </a:p>
          <a:p>
            <a:r>
              <a:rPr lang="de-DE" sz="2000" dirty="0" smtClean="0">
                <a:solidFill>
                  <a:srgbClr val="0070C0"/>
                </a:solidFill>
              </a:rPr>
              <a:t>Prüfungslehrprobe + Kolloquium</a:t>
            </a:r>
          </a:p>
          <a:p>
            <a:endParaRPr lang="de-DE" sz="2000" dirty="0">
              <a:solidFill>
                <a:srgbClr val="0070C0"/>
              </a:solidFill>
            </a:endParaRPr>
          </a:p>
          <a:p>
            <a:endParaRPr lang="de-DE" sz="2000" dirty="0" smtClean="0">
              <a:solidFill>
                <a:srgbClr val="0070C0"/>
              </a:solidFill>
            </a:endParaRPr>
          </a:p>
          <a:p>
            <a:r>
              <a:rPr lang="de-DE" sz="2000" dirty="0" smtClean="0">
                <a:solidFill>
                  <a:srgbClr val="0070C0"/>
                </a:solidFill>
              </a:rPr>
              <a:t>Übernahme der Kosten durch den jeweiligen Verein</a:t>
            </a:r>
            <a:endParaRPr lang="de-DE" sz="2000" dirty="0">
              <a:solidFill>
                <a:srgbClr val="0070C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977827" y="19989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Klasse 11 im G9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976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stom 1 hintergrund ne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95" y="0"/>
            <a:ext cx="3037805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Gerade Verbindung 3"/>
          <p:cNvCxnSpPr/>
          <p:nvPr/>
        </p:nvCxnSpPr>
        <p:spPr>
          <a:xfrm flipH="1">
            <a:off x="384922" y="762962"/>
            <a:ext cx="5721273" cy="0"/>
          </a:xfrm>
          <a:prstGeom prst="line">
            <a:avLst/>
          </a:prstGeom>
          <a:ln w="476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4283968" y="72832"/>
            <a:ext cx="1824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rgbClr val="0070C0"/>
                </a:solidFill>
              </a:rPr>
              <a:t>Sportprofil  </a:t>
            </a:r>
          </a:p>
          <a:p>
            <a:pPr algn="r"/>
            <a:r>
              <a:rPr lang="de-DE" sz="1200" dirty="0" smtClean="0">
                <a:solidFill>
                  <a:srgbClr val="0070C0"/>
                </a:solidFill>
              </a:rPr>
              <a:t>Übungsleiterausbildung</a:t>
            </a:r>
          </a:p>
          <a:p>
            <a:pPr algn="r"/>
            <a:r>
              <a:rPr lang="de-DE" sz="1200" dirty="0" smtClean="0">
                <a:solidFill>
                  <a:srgbClr val="FF0000"/>
                </a:solidFill>
              </a:rPr>
              <a:t>Situation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6" y="1052736"/>
            <a:ext cx="8335172" cy="468052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26024" y="257498"/>
            <a:ext cx="3457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70C0"/>
                </a:solidFill>
              </a:rPr>
              <a:t>Neue Übungsleiter/innen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94242" y="5877271"/>
            <a:ext cx="2860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70C0"/>
                </a:solidFill>
              </a:rPr>
              <a:t>Pia Röckel   *</a:t>
            </a:r>
            <a:r>
              <a:rPr lang="de-DE" dirty="0" smtClean="0">
                <a:solidFill>
                  <a:srgbClr val="0070C0"/>
                </a:solidFill>
              </a:rPr>
              <a:t>18.11.1998</a:t>
            </a:r>
          </a:p>
          <a:p>
            <a:r>
              <a:rPr lang="de-DE" sz="1600" dirty="0" smtClean="0">
                <a:solidFill>
                  <a:srgbClr val="0070C0"/>
                </a:solidFill>
              </a:rPr>
              <a:t>Prüfungslehrgang Juni 2015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254878" y="6000382"/>
            <a:ext cx="544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 smtClean="0">
                <a:solidFill>
                  <a:srgbClr val="0070C0"/>
                </a:solidFill>
              </a:rPr>
              <a:t>Co-Trainerin beim TSV Buchen/Handball </a:t>
            </a:r>
          </a:p>
          <a:p>
            <a:pPr algn="r"/>
            <a:r>
              <a:rPr lang="de-DE" sz="1600" dirty="0" err="1" smtClean="0">
                <a:solidFill>
                  <a:srgbClr val="0070C0"/>
                </a:solidFill>
              </a:rPr>
              <a:t>Weibl</a:t>
            </a:r>
            <a:r>
              <a:rPr lang="de-DE" sz="1600" dirty="0" smtClean="0">
                <a:solidFill>
                  <a:srgbClr val="0070C0"/>
                </a:solidFill>
              </a:rPr>
              <a:t>. C-Jugend seit 2015</a:t>
            </a:r>
          </a:p>
        </p:txBody>
      </p:sp>
    </p:spTree>
    <p:extLst>
      <p:ext uri="{BB962C8B-B14F-4D97-AF65-F5344CB8AC3E}">
        <p14:creationId xmlns:p14="http://schemas.microsoft.com/office/powerpoint/2010/main" val="146555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Microsoft Office PowerPoint</Application>
  <PresentationFormat>Bildschirmpräsentation (4:3)</PresentationFormat>
  <Paragraphs>129</Paragraphs>
  <Slides>15</Slides>
  <Notes>14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7" baseType="lpstr">
      <vt:lpstr>Larissa</vt:lpstr>
      <vt:lpstr>Acrobat Document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Klaus Fröbel</dc:creator>
  <cp:lastModifiedBy>Klaus</cp:lastModifiedBy>
  <cp:revision>58</cp:revision>
  <dcterms:created xsi:type="dcterms:W3CDTF">2016-09-18T15:23:58Z</dcterms:created>
  <dcterms:modified xsi:type="dcterms:W3CDTF">2019-12-07T10:17:12Z</dcterms:modified>
</cp:coreProperties>
</file>